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59" r:id="rId6"/>
    <p:sldId id="260" r:id="rId7"/>
    <p:sldId id="268" r:id="rId8"/>
    <p:sldId id="269" r:id="rId9"/>
    <p:sldId id="270" r:id="rId10"/>
    <p:sldId id="261" r:id="rId11"/>
    <p:sldId id="262" r:id="rId12"/>
    <p:sldId id="263" r:id="rId13"/>
    <p:sldId id="271" r:id="rId14"/>
    <p:sldId id="272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09FF8-4B4C-4853-853F-3578B52676DA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6F135-1474-4FB4-AE01-6E1432DB0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25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Afin de répondre facilement à la contrainte d’être basé sur le serveur =&gt; JS</a:t>
            </a:r>
          </a:p>
          <a:p>
            <a:r>
              <a:rPr lang="fr-FR" dirty="0"/>
              <a:t>FRAMEWORK Phaser</a:t>
            </a:r>
            <a:br>
              <a:rPr lang="fr-FR" dirty="0"/>
            </a:br>
            <a:r>
              <a:rPr lang="fr-FR" dirty="0"/>
              <a:t>Pour la com avec backend : PHP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F135-1474-4FB4-AE01-6E1432DB0DB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683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rester TRES bref avant « ce qui est nouveau » (exploration)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F135-1474-4FB4-AE01-6E1432DB0DB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d’une partie de foot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F135-1474-4FB4-AE01-6E1432DB0DB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033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phaser fonctionne avec un système de scène, 1scène = 1 écran</a:t>
            </a:r>
          </a:p>
          <a:p>
            <a:endParaRPr lang="fr-FR" dirty="0"/>
          </a:p>
          <a:p>
            <a:r>
              <a:rPr lang="fr-FR" dirty="0"/>
              <a:t>scène = terrain, combattants = joueurs, arbitrer = classe </a:t>
            </a:r>
            <a:r>
              <a:rPr lang="fr-FR" dirty="0" err="1"/>
              <a:t>arbiter</a:t>
            </a:r>
            <a:r>
              <a:rPr lang="fr-FR" dirty="0"/>
              <a:t> invisible à l’écran qui gère tout le jeu</a:t>
            </a:r>
          </a:p>
          <a:p>
            <a:endParaRPr lang="fr-FR" dirty="0"/>
          </a:p>
          <a:p>
            <a:r>
              <a:rPr lang="fr-FR" dirty="0"/>
              <a:t>phaser fonctionne avec un système d’update() par frame =&gt; pas ici; </a:t>
            </a:r>
            <a:r>
              <a:rPr lang="fr-FR" dirty="0" err="1"/>
              <a:t>arbiter</a:t>
            </a:r>
            <a:r>
              <a:rPr lang="fr-FR" dirty="0"/>
              <a:t> permet state machine (technique design </a:t>
            </a:r>
            <a:r>
              <a:rPr lang="fr-FR" dirty="0" err="1"/>
              <a:t>patern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F135-1474-4FB4-AE01-6E1432DB0DB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04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F135-1474-4FB4-AE01-6E1432DB0DB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11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1BCE9-5D84-10CD-3013-32748DFA6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58029B-B9D2-ED68-0187-224114045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F3932C-7F9E-ED50-E172-8463F118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0E415-EAE8-4413-AEC0-F10E5DAEAC7D}" type="datetime1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7AFFF8-E05F-450C-E4D6-630C591F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6B77F6-8805-D639-7F5E-050C08BD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42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518603-4A94-AF85-3C63-999CFD6D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D1E72-6D7E-0938-9548-4119C117E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D10D5D-8F7E-9267-5C3A-F920EC29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50F6-46D1-4F03-B423-1ABC37135F4D}" type="datetime1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D437FF-8A71-C02F-5894-D7E53214C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199FBB-FA78-4C85-40BD-A6F5BB59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80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A6FDD71-1045-48B8-CD19-2F1869075F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B81DBD-434B-30AF-CD8C-F85C6F7BD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BA96E8-B454-A3E8-E344-C6906A9C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AAFB-E46B-4CD4-9E56-908953F397CC}" type="datetime1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F4310E-5945-0E6B-FA21-FB8B6C18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444EA6-53FB-2D8A-053F-FFFFBB1A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04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CE7A8F-B4B6-918F-0817-4416AF6F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D01258-A2DF-8556-AE55-FD0FC8C8D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D26CBB-EA4F-D903-116C-5E250AB1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C2551-C1E6-4AE9-83D4-341205C7266A}" type="datetime1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B2D87C-9976-6220-A18E-52352380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07E3E4-887E-29D9-E649-CB34E640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03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5DDD57-5F36-22E0-9C84-DDE43ECB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DA6A08-6C9F-E355-F9FD-EF08EFB1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71B8C9-0047-6396-C070-0C1F9DD7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47E-1961-425D-BB7C-9E855EBA5C05}" type="datetime1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D30DD-B230-AE40-30E9-A02F40E82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757703-6E5B-F889-E9CD-5E9983BB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66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B5FB8-20D2-FF34-213C-D29AAE1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27B54-32AD-B787-166D-7AF5BBB8C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3852B22-6399-A4D8-9757-F4793946F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A420AF-1277-EA5F-B15A-255A3FA69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4797C-5A3F-42F6-A58B-44453BA34221}" type="datetime1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283ABC-2457-5434-6E7D-9F0832D7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C7D233-F909-205E-AEA7-75681546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16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3BC5BF-937C-E004-76F3-EB8EAA776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81F610-72DD-9731-8C08-D13541F6A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D77CE0-AAB8-CB1B-2D25-619056854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530E6E-0ACB-7470-094A-5D7E490D8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FB433AF-BC72-EEC7-9241-6A52F61DD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AB33E-1BBB-2E23-0471-595C22009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95D-54E0-4259-9896-2BE21AFA684D}" type="datetime1">
              <a:rPr lang="fr-FR" smtClean="0"/>
              <a:t>12/01/2024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0C1598-23CB-52A9-67DB-34B1F6DB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D161913-82C5-B14C-0908-0815B7D6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98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DBAE9-F012-8FAD-EFF8-6AD91A10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F74A673-8931-DC92-29E2-30F76A1D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E3F7-E0DE-4596-A141-547DD6350F9E}" type="datetime1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E90078-7519-E89B-75DB-B8945264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930112-BAFB-3051-1D67-73EDE693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54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590E710-1D24-38A6-2681-930A88C8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CA56-D8F9-4724-BEDE-67D32EE7875B}" type="datetime1">
              <a:rPr lang="fr-FR" smtClean="0"/>
              <a:t>12/01/2024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4D8FF2A-E1E8-AE75-2063-01C23490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93FEC0-4D75-294A-10D7-32697150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34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97493-1790-B6B9-8CA8-53870C3B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42590D-20CA-659B-3374-ACEBF37AA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81B377-68D3-E60C-8842-B18B48A30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82590B-259C-6A97-8FD1-BB299069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C2B5-0F98-47D8-B68F-CE946772451F}" type="datetime1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66E2ED-DD4C-EF24-5C8B-70CDB67B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89D5D9-8907-0A73-FDC3-137C42A0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03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EBE808-4C86-C7D1-F988-01AF04DFD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37BA2FA-2791-83EE-BEBE-34BA4F80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155C73-A6CA-59EB-AA09-224383E39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806EF5-CBF3-076B-6CEE-FD0521E7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406-95C2-4C55-8021-753111400562}" type="datetime1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D25062-0343-7924-FF82-5F0C1F86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E71A33-7964-7DE7-9735-D5B3201F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39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A2DEE69-1A98-33A5-AC32-E22D0F65D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720C32-1CBF-C4D4-1BE2-5EF873CE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7F68FE-E31A-3CAC-3C4F-0FD92312E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47CC18-6E81-4F82-9620-15ADD29CD11B}" type="datetime1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F457E0-0846-A35A-B822-EBDC78BC8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B852C2-4897-C21F-F46B-8F85C9473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16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47C3C7-2FD6-5E74-5110-AC196E80B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fr-FR" dirty="0">
                <a:latin typeface="Adobe Caslon Pro" panose="0205050205050A020403" pitchFamily="18" charset="0"/>
              </a:rPr>
            </a:br>
            <a:r>
              <a:rPr lang="fr-FR" dirty="0">
                <a:latin typeface="Adobe Caslon Pro" panose="0205050205050A020403" pitchFamily="18" charset="0"/>
              </a:rPr>
              <a:t>Tower Of Babel</a:t>
            </a:r>
            <a:br>
              <a:rPr lang="fr-FR" dirty="0">
                <a:latin typeface="Adobe Caslon Pro" panose="0205050205050A020403" pitchFamily="18" charset="0"/>
              </a:rPr>
            </a:b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767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BDD et réseaux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1FCF9A-83AF-37DF-21BC-33532A6CAB96}"/>
              </a:ext>
            </a:extLst>
          </p:cNvPr>
          <p:cNvSpPr txBox="1"/>
          <p:nvPr/>
        </p:nvSpPr>
        <p:spPr>
          <a:xfrm>
            <a:off x="797668" y="1935804"/>
            <a:ext cx="101070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altLang="zh-CN" sz="2800" dirty="0">
                <a:latin typeface="Adobe Caslon Pro" panose="0205050205050A020403" pitchFamily="18" charset="0"/>
              </a:rPr>
              <a:t>Les données de l'utilisateur </a:t>
            </a:r>
            <a:r>
              <a:rPr lang="en-US" altLang="zh-CN" sz="2800" dirty="0">
                <a:latin typeface="Adobe Caslon Pro" panose="0205050205050A020403" pitchFamily="18" charset="0"/>
              </a:rPr>
              <a:t>et </a:t>
            </a:r>
            <a:r>
              <a:rPr lang="fr-FR" altLang="zh-CN" sz="2800" dirty="0">
                <a:latin typeface="Adobe Caslon Pro" panose="0205050205050A020403" pitchFamily="18" charset="0"/>
              </a:rPr>
              <a:t>ses informations de jeu peuvent être stockées dans le </a:t>
            </a:r>
            <a:r>
              <a:rPr lang="fr-FR" altLang="zh-CN" sz="2800" dirty="0" err="1">
                <a:latin typeface="Adobe Caslon Pro" panose="0205050205050A020403" pitchFamily="18" charset="0"/>
              </a:rPr>
              <a:t>localStorage</a:t>
            </a:r>
            <a:endParaRPr lang="fr-FR" altLang="zh-CN" sz="2800" dirty="0">
              <a:latin typeface="Adobe Caslon Pro" panose="0205050205050A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altLang="zh-CN" sz="2800" dirty="0">
              <a:latin typeface="Adobe Caslon Pro" panose="0205050205050A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altLang="zh-CN" sz="2800" dirty="0">
                <a:latin typeface="Adobe Caslon Pro" panose="0205050205050A020403" pitchFamily="18" charset="0"/>
              </a:rPr>
              <a:t>On communique avec le frontend en traitant les requêtes HTTP POST envoyées via l'API </a:t>
            </a:r>
            <a:r>
              <a:rPr lang="fr-FR" altLang="zh-CN" sz="2800" dirty="0" err="1">
                <a:latin typeface="Adobe Caslon Pro" panose="0205050205050A020403" pitchFamily="18" charset="0"/>
              </a:rPr>
              <a:t>Fetch</a:t>
            </a:r>
            <a:r>
              <a:rPr lang="fr-FR" altLang="zh-CN" sz="2800" dirty="0">
                <a:latin typeface="Adobe Caslon Pro" panose="0205050205050A020403" pitchFamily="18" charset="0"/>
              </a:rPr>
              <a:t>.</a:t>
            </a:r>
            <a:endParaRPr lang="zh-CN" altLang="en-US" sz="2800" dirty="0">
              <a:latin typeface="Adobe Caslon Pro" panose="0205050205050A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>
              <a:latin typeface="Adobe Caslon Pro" panose="0205050205050A020403" pitchFamily="18" charset="0"/>
            </a:endParaRP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65588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11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Répartition des tâches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079BE005-99D8-06AD-4B60-3722A3D0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787255"/>
              </p:ext>
            </p:extLst>
          </p:nvPr>
        </p:nvGraphicFramePr>
        <p:xfrm>
          <a:off x="881164" y="1296414"/>
          <a:ext cx="10325100" cy="3553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5389">
                  <a:extLst>
                    <a:ext uri="{9D8B030D-6E8A-4147-A177-3AD203B41FA5}">
                      <a16:colId xmlns:a16="http://schemas.microsoft.com/office/drawing/2014/main" val="3496398539"/>
                    </a:ext>
                  </a:extLst>
                </a:gridCol>
                <a:gridCol w="3142034">
                  <a:extLst>
                    <a:ext uri="{9D8B030D-6E8A-4147-A177-3AD203B41FA5}">
                      <a16:colId xmlns:a16="http://schemas.microsoft.com/office/drawing/2014/main" val="3052225946"/>
                    </a:ext>
                  </a:extLst>
                </a:gridCol>
                <a:gridCol w="3297677">
                  <a:extLst>
                    <a:ext uri="{9D8B030D-6E8A-4147-A177-3AD203B41FA5}">
                      <a16:colId xmlns:a16="http://schemas.microsoft.com/office/drawing/2014/main" val="4030329794"/>
                    </a:ext>
                  </a:extLst>
                </a:gridCol>
              </a:tblGrid>
              <a:tr h="44483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dobe Caslon Pro" panose="0205050205050A020403" pitchFamily="18" charset="0"/>
                        </a:rPr>
                        <a:t>Lothaire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Haroun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Nuoxi</a:t>
                      </a:r>
                      <a:endParaRPr lang="fr-FR" dirty="0">
                        <a:latin typeface="Adobe Caslon Pro" panose="0205050205050A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975571"/>
                  </a:ext>
                </a:extLst>
              </a:tr>
              <a:tr h="1496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de l’intégralité du combat 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conception et réalisation de l’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arbiter</a:t>
                      </a:r>
                      <a:r>
                        <a:rPr lang="fr-FR" dirty="0">
                          <a:latin typeface="Adobe Caslon Pro" panose="0205050205050A020403" pitchFamily="18" charset="0"/>
                        </a:rPr>
                        <a:t>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conception et réalisation de la 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heroFactory</a:t>
                      </a:r>
                      <a:endParaRPr lang="fr-FR" dirty="0">
                        <a:latin typeface="Adobe Caslon Pro" panose="0205050205050A020403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conception et réalisation des classes de combat, du système d’attaque et d’effets de 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status</a:t>
                      </a:r>
                      <a:endParaRPr lang="fr-FR" dirty="0">
                        <a:latin typeface="Adobe Caslon Pro" panose="0205050205050A020403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des 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IAs</a:t>
                      </a:r>
                      <a:r>
                        <a:rPr lang="fr-FR" dirty="0">
                          <a:latin typeface="Adobe Caslon Pro" panose="0205050205050A020403" pitchFamily="18" charset="0"/>
                        </a:rPr>
                        <a:t> des ennemis, du système de mort, des barres de vie et des indicateurs de 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dégats</a:t>
                      </a:r>
                      <a:endParaRPr lang="fr-FR" dirty="0">
                        <a:latin typeface="Adobe Caslon Pro" panose="0205050205050A020403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Fin de la forge du hameau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de l’API de la BDD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de la génération de la tour, des couloirs et des salles</a:t>
                      </a:r>
                    </a:p>
                    <a:p>
                      <a:endParaRPr lang="fr-FR" dirty="0">
                        <a:latin typeface="Adobe Caslon Pro" panose="0205050205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du site web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de la 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bdd</a:t>
                      </a:r>
                      <a:endParaRPr lang="fr-FR" dirty="0">
                        <a:latin typeface="Adobe Caslon Pro" panose="0205050205050A020403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du hameau (début de la forge, diligence, composition d’équipe)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>
                        <a:latin typeface="Adobe Caslon Pro" panose="0205050205050A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87537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FC66ACE7-8C19-B2B9-3EE0-EFF44BEFB3DE}"/>
              </a:ext>
            </a:extLst>
          </p:cNvPr>
          <p:cNvSpPr txBox="1"/>
          <p:nvPr/>
        </p:nvSpPr>
        <p:spPr>
          <a:xfrm>
            <a:off x="881164" y="5068657"/>
            <a:ext cx="3418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dobe Caslon Pro" panose="0205050205050A020403" pitchFamily="18" charset="0"/>
              </a:rPr>
              <a:t>*</a:t>
            </a:r>
            <a:r>
              <a:rPr lang="fr-FR" dirty="0" err="1">
                <a:latin typeface="Adobe Caslon Pro" panose="0205050205050A020403" pitchFamily="18" charset="0"/>
              </a:rPr>
              <a:t>heroFactory</a:t>
            </a:r>
            <a:r>
              <a:rPr lang="fr-FR" dirty="0">
                <a:latin typeface="Adobe Caslon Pro" panose="0205050205050A020403" pitchFamily="18" charset="0"/>
              </a:rPr>
              <a:t> : classe permettant de générer les combattants (</a:t>
            </a:r>
            <a:r>
              <a:rPr lang="fr-FR" dirty="0" err="1">
                <a:latin typeface="Adobe Caslon Pro" panose="0205050205050A020403" pitchFamily="18" charset="0"/>
              </a:rPr>
              <a:t>pertinante</a:t>
            </a:r>
            <a:r>
              <a:rPr lang="fr-FR" dirty="0">
                <a:latin typeface="Adobe Caslon Pro" panose="0205050205050A020403" pitchFamily="18" charset="0"/>
              </a:rPr>
              <a:t> dans le cadre de JS)</a:t>
            </a:r>
          </a:p>
        </p:txBody>
      </p:sp>
    </p:spTree>
    <p:extLst>
      <p:ext uri="{BB962C8B-B14F-4D97-AF65-F5344CB8AC3E}">
        <p14:creationId xmlns:p14="http://schemas.microsoft.com/office/powerpoint/2010/main" val="361800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Vidéo d’annonce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2" name="81387EE9">
            <a:hlinkClick r:id="" action="ppaction://media"/>
            <a:extLst>
              <a:ext uri="{FF2B5EF4-FFF2-40B4-BE49-F238E27FC236}">
                <a16:creationId xmlns:a16="http://schemas.microsoft.com/office/drawing/2014/main" id="{3217989B-3EF0-527A-A50F-F729C368B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1569" y="1195771"/>
            <a:ext cx="7408862" cy="48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47C3C7-2FD6-5E74-5110-AC196E80B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Adobe Caslon Pro" panose="0205050205050A020403" pitchFamily="18" charset="0"/>
              </a:rPr>
              <a:t>Conclusion</a:t>
            </a:r>
            <a:br>
              <a:rPr lang="fr-FR" dirty="0">
                <a:latin typeface="Adobe Caslon Pro" panose="0205050205050A020403" pitchFamily="18" charset="0"/>
              </a:rPr>
            </a:b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53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47C3C7-2FD6-5E74-5110-AC196E80B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Adobe Caslon Pro" panose="0205050205050A020403" pitchFamily="18" charset="0"/>
              </a:rPr>
              <a:t>Questions</a:t>
            </a:r>
            <a:br>
              <a:rPr lang="fr-FR" dirty="0">
                <a:latin typeface="Adobe Caslon Pro" panose="0205050205050A020403" pitchFamily="18" charset="0"/>
              </a:rPr>
            </a:b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03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Sommaire :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Présentation du jeu</a:t>
            </a: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Technologies utilisées</a:t>
            </a: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Architecture</a:t>
            </a: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BDD et réseaux</a:t>
            </a: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Répartition des tâches</a:t>
            </a: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Vidéo d’annonce</a:t>
            </a:r>
          </a:p>
        </p:txBody>
      </p:sp>
    </p:spTree>
    <p:extLst>
      <p:ext uri="{BB962C8B-B14F-4D97-AF65-F5344CB8AC3E}">
        <p14:creationId xmlns:p14="http://schemas.microsoft.com/office/powerpoint/2010/main" val="4092619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3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Présentation du jeu :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  <a:p>
            <a:r>
              <a:rPr lang="fr-FR" sz="3600" dirty="0">
                <a:latin typeface="Adobe Caslon Pro" panose="0205050205050A020403" pitchFamily="18" charset="0"/>
              </a:rPr>
              <a:t>Synopsis 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latin typeface="Adobe Caslon Pro" panose="0205050205050A020403" pitchFamily="18" charset="0"/>
              </a:rPr>
              <a:t>Un hameau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latin typeface="Adobe Caslon Pro" panose="0205050205050A020403" pitchFamily="18" charset="0"/>
              </a:rPr>
              <a:t>Une tour pleine de trésors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latin typeface="Adobe Caslon Pro" panose="0205050205050A020403" pitchFamily="18" charset="0"/>
              </a:rPr>
              <a:t>Des héros avides d’aventure</a:t>
            </a:r>
          </a:p>
        </p:txBody>
      </p:sp>
    </p:spTree>
    <p:extLst>
      <p:ext uri="{BB962C8B-B14F-4D97-AF65-F5344CB8AC3E}">
        <p14:creationId xmlns:p14="http://schemas.microsoft.com/office/powerpoint/2010/main" val="429236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BB16A34D-6CDC-0F90-B298-6FA43BBB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09" y="1648316"/>
            <a:ext cx="9088877" cy="408052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4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Présentation du jeu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4AFE3BA-E581-1C01-51F6-006F1E102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06" y="1385632"/>
            <a:ext cx="6796588" cy="457742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2E464C-F5AB-81B7-2A0F-E490A09E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61" y="1385632"/>
            <a:ext cx="6809233" cy="45774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CB9CA96-FE70-E508-F5E3-70D737AD3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802" y="1385632"/>
            <a:ext cx="6872492" cy="45774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B518634-B5BB-041D-D4D9-4B2B1DAC7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770" y="1278628"/>
            <a:ext cx="7061814" cy="47386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E188D17-8B0E-A99E-FAB1-CFA0C53F7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802" y="1278483"/>
            <a:ext cx="7036645" cy="47389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D110E3F-191F-40F3-870D-2DCE67EBF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9129" y="1199126"/>
            <a:ext cx="7099318" cy="476392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509DB29-068E-0DE6-A03F-10FD1B27F7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770" y="1199126"/>
            <a:ext cx="7099318" cy="484134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8FD1ADE-5308-2BCC-D351-892EF0600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3553" y="1141068"/>
            <a:ext cx="7329915" cy="49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9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Technologies utilisées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 descr="Une image contenant Police, Graphique, logo, conception&#10;&#10;Description générée automatiquement">
            <a:extLst>
              <a:ext uri="{FF2B5EF4-FFF2-40B4-BE49-F238E27FC236}">
                <a16:creationId xmlns:a16="http://schemas.microsoft.com/office/drawing/2014/main" id="{2099C144-37A9-3600-C5D8-22301C550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77" y="2013625"/>
            <a:ext cx="2266544" cy="2266544"/>
          </a:xfrm>
          <a:prstGeom prst="rect">
            <a:avLst/>
          </a:prstGeom>
        </p:spPr>
      </p:pic>
      <p:pic>
        <p:nvPicPr>
          <p:cNvPr id="10" name="Image 9" descr="Une image contenant Dessin animé, clipart, dessin humoristique, Animation&#10;&#10;Description générée automatiquement">
            <a:extLst>
              <a:ext uri="{FF2B5EF4-FFF2-40B4-BE49-F238E27FC236}">
                <a16:creationId xmlns:a16="http://schemas.microsoft.com/office/drawing/2014/main" id="{E31C98CC-8BB8-25E9-0E5D-9F0E934EF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88" y="2013625"/>
            <a:ext cx="2719853" cy="2266544"/>
          </a:xfrm>
          <a:prstGeom prst="rect">
            <a:avLst/>
          </a:prstGeom>
        </p:spPr>
      </p:pic>
      <p:pic>
        <p:nvPicPr>
          <p:cNvPr id="12" name="Image 11" descr="Une image contenant cercle, symbole, logo, Police&#10;&#10;Description générée automatiquement">
            <a:extLst>
              <a:ext uri="{FF2B5EF4-FFF2-40B4-BE49-F238E27FC236}">
                <a16:creationId xmlns:a16="http://schemas.microsoft.com/office/drawing/2014/main" id="{CF062B07-ADE0-6DB8-ECA7-4648556C9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08" y="2311534"/>
            <a:ext cx="3093935" cy="167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4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6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Architecture – site web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30DFE57-69B0-29E3-AA76-20DA5C503134}"/>
              </a:ext>
            </a:extLst>
          </p:cNvPr>
          <p:cNvSpPr txBox="1"/>
          <p:nvPr/>
        </p:nvSpPr>
        <p:spPr>
          <a:xfrm>
            <a:off x="1352144" y="2645923"/>
            <a:ext cx="337549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Tower Of Babel (Jeu)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4DD239-8B56-8D0D-AEA7-297557894107}"/>
              </a:ext>
            </a:extLst>
          </p:cNvPr>
          <p:cNvSpPr txBox="1"/>
          <p:nvPr/>
        </p:nvSpPr>
        <p:spPr>
          <a:xfrm>
            <a:off x="6922851" y="1562910"/>
            <a:ext cx="337549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Login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593CD91-8E7B-DA18-5F79-66D127CD3C60}"/>
              </a:ext>
            </a:extLst>
          </p:cNvPr>
          <p:cNvSpPr txBox="1"/>
          <p:nvPr/>
        </p:nvSpPr>
        <p:spPr>
          <a:xfrm>
            <a:off x="6922851" y="3742559"/>
            <a:ext cx="337549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 err="1">
                <a:latin typeface="Adobe Caslon Pro" panose="0205050205050A020403" pitchFamily="18" charset="0"/>
              </a:rPr>
              <a:t>Register</a:t>
            </a:r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795491F-36A8-588F-9634-141945B3DC44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8610600" y="2763239"/>
            <a:ext cx="0" cy="97932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C5D06912-19FD-117B-C973-829D46D1DBC0}"/>
              </a:ext>
            </a:extLst>
          </p:cNvPr>
          <p:cNvCxnSpPr>
            <a:stCxn id="2" idx="2"/>
            <a:endCxn id="6" idx="1"/>
          </p:cNvCxnSpPr>
          <p:nvPr/>
        </p:nvCxnSpPr>
        <p:spPr>
          <a:xfrm rot="16200000" flipH="1">
            <a:off x="4733136" y="2153009"/>
            <a:ext cx="496472" cy="3882958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F4930040-A070-D2BA-10A8-172A614E695E}"/>
              </a:ext>
            </a:extLst>
          </p:cNvPr>
          <p:cNvCxnSpPr>
            <a:cxnSpLocks/>
            <a:stCxn id="2" idx="0"/>
            <a:endCxn id="3" idx="1"/>
          </p:cNvCxnSpPr>
          <p:nvPr/>
        </p:nvCxnSpPr>
        <p:spPr>
          <a:xfrm rot="5400000" flipH="1" flipV="1">
            <a:off x="4739948" y="463020"/>
            <a:ext cx="482848" cy="3882958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2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Architecture - hameau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DF3A2BA-6C61-C6DF-7512-97661B1C9D0B}"/>
              </a:ext>
            </a:extLst>
          </p:cNvPr>
          <p:cNvSpPr txBox="1"/>
          <p:nvPr/>
        </p:nvSpPr>
        <p:spPr>
          <a:xfrm>
            <a:off x="4768985" y="1832626"/>
            <a:ext cx="265403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Hameau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13511559-A807-C146-0B6B-F266E629B48B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6096000" y="3032955"/>
            <a:ext cx="0" cy="69332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0FBB39A-FF1B-DF4C-6E79-389481710DE5}"/>
              </a:ext>
            </a:extLst>
          </p:cNvPr>
          <p:cNvSpPr txBox="1"/>
          <p:nvPr/>
        </p:nvSpPr>
        <p:spPr>
          <a:xfrm>
            <a:off x="8610600" y="1832625"/>
            <a:ext cx="265403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Diligence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39C043-7C6E-D154-EEC2-C1288CCC147D}"/>
              </a:ext>
            </a:extLst>
          </p:cNvPr>
          <p:cNvSpPr txBox="1"/>
          <p:nvPr/>
        </p:nvSpPr>
        <p:spPr>
          <a:xfrm>
            <a:off x="927370" y="1832625"/>
            <a:ext cx="265403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Forge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409F2B4-A144-DD8E-3676-1104EDB893B1}"/>
              </a:ext>
            </a:extLst>
          </p:cNvPr>
          <p:cNvSpPr txBox="1"/>
          <p:nvPr/>
        </p:nvSpPr>
        <p:spPr>
          <a:xfrm>
            <a:off x="4768985" y="3726277"/>
            <a:ext cx="265403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Composition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200831D-7212-B9F7-2CF3-4ADA478C2A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23015" y="2432789"/>
            <a:ext cx="1187585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3A11274-E189-AAFA-714D-7FC607D85259}"/>
              </a:ext>
            </a:extLst>
          </p:cNvPr>
          <p:cNvCxnSpPr>
            <a:cxnSpLocks/>
            <a:stCxn id="11" idx="3"/>
            <a:endCxn id="2" idx="1"/>
          </p:cNvCxnSpPr>
          <p:nvPr/>
        </p:nvCxnSpPr>
        <p:spPr>
          <a:xfrm>
            <a:off x="3581400" y="2432790"/>
            <a:ext cx="1187585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2347055-162E-7C77-D0BB-7C2EBB7FB0A8}"/>
              </a:ext>
            </a:extLst>
          </p:cNvPr>
          <p:cNvSpPr txBox="1"/>
          <p:nvPr/>
        </p:nvSpPr>
        <p:spPr>
          <a:xfrm>
            <a:off x="8610600" y="3720384"/>
            <a:ext cx="265403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Exploration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13014559-75FE-2AF9-F866-14E6CFBBEB0A}"/>
              </a:ext>
            </a:extLst>
          </p:cNvPr>
          <p:cNvCxnSpPr>
            <a:stCxn id="12" idx="3"/>
            <a:endCxn id="21" idx="1"/>
          </p:cNvCxnSpPr>
          <p:nvPr/>
        </p:nvCxnSpPr>
        <p:spPr>
          <a:xfrm flipV="1">
            <a:off x="7423015" y="4320549"/>
            <a:ext cx="1187585" cy="589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2E00093C-2D71-4580-A982-BF91F06567E2}"/>
              </a:ext>
            </a:extLst>
          </p:cNvPr>
          <p:cNvSpPr txBox="1"/>
          <p:nvPr/>
        </p:nvSpPr>
        <p:spPr>
          <a:xfrm>
            <a:off x="642026" y="5294520"/>
            <a:ext cx="6125993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(Ce qui avait été montré dans les captures)</a:t>
            </a:r>
          </a:p>
        </p:txBody>
      </p:sp>
    </p:spTree>
    <p:extLst>
      <p:ext uri="{BB962C8B-B14F-4D97-AF65-F5344CB8AC3E}">
        <p14:creationId xmlns:p14="http://schemas.microsoft.com/office/powerpoint/2010/main" val="18278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21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8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Architecture - combat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13" name="Image 12" descr="Une image contenant herbe, plein air, plante, bâtiment&#10;&#10;Description générée automatiquement">
            <a:extLst>
              <a:ext uri="{FF2B5EF4-FFF2-40B4-BE49-F238E27FC236}">
                <a16:creationId xmlns:a16="http://schemas.microsoft.com/office/drawing/2014/main" id="{3AB7BA5E-1B31-2C3A-721A-E2688670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43" y="1603656"/>
            <a:ext cx="4231127" cy="2817997"/>
          </a:xfrm>
          <a:prstGeom prst="rect">
            <a:avLst/>
          </a:prstGeom>
        </p:spPr>
      </p:pic>
      <p:pic>
        <p:nvPicPr>
          <p:cNvPr id="16" name="Image 15" descr="Une image contenant personne, herbe, sport, compétition sportive&#10;&#10;Description générée automatiquement">
            <a:extLst>
              <a:ext uri="{FF2B5EF4-FFF2-40B4-BE49-F238E27FC236}">
                <a16:creationId xmlns:a16="http://schemas.microsoft.com/office/drawing/2014/main" id="{B5251C45-F3BB-62C9-875A-3F80BDA16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90" y="1232461"/>
            <a:ext cx="3429000" cy="3429000"/>
          </a:xfrm>
          <a:prstGeom prst="rect">
            <a:avLst/>
          </a:prstGeom>
        </p:spPr>
      </p:pic>
      <p:pic>
        <p:nvPicPr>
          <p:cNvPr id="19" name="Image 18" descr="Une image contenant personne, plein air, herbe, football&#10;&#10;Description générée automatiquement">
            <a:extLst>
              <a:ext uri="{FF2B5EF4-FFF2-40B4-BE49-F238E27FC236}">
                <a16:creationId xmlns:a16="http://schemas.microsoft.com/office/drawing/2014/main" id="{0EDAD747-BF1C-592A-8F6E-47A971FA08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2" r="27668"/>
          <a:stretch/>
        </p:blipFill>
        <p:spPr>
          <a:xfrm>
            <a:off x="4629554" y="2710056"/>
            <a:ext cx="2932891" cy="31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9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Architecture - combat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303B23-ED09-A955-A71D-30C3EA2C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53" y="1232461"/>
            <a:ext cx="7327770" cy="48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717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539</Words>
  <Application>Microsoft Office PowerPoint</Application>
  <PresentationFormat>Grand écran</PresentationFormat>
  <Paragraphs>103</Paragraphs>
  <Slides>14</Slides>
  <Notes>5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Adobe Caslon Pro</vt:lpstr>
      <vt:lpstr>Aptos</vt:lpstr>
      <vt:lpstr>Aptos Display</vt:lpstr>
      <vt:lpstr>Arial</vt:lpstr>
      <vt:lpstr>Wingdings</vt:lpstr>
      <vt:lpstr>Thème Office</vt:lpstr>
      <vt:lpstr> Tower Of Babel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Tower Of Babel </dc:title>
  <dc:creator>Lothtaire Nobili</dc:creator>
  <cp:lastModifiedBy>Lothtaire Nobili</cp:lastModifiedBy>
  <cp:revision>30</cp:revision>
  <dcterms:created xsi:type="dcterms:W3CDTF">2024-01-11T21:22:17Z</dcterms:created>
  <dcterms:modified xsi:type="dcterms:W3CDTF">2024-01-12T08:21:32Z</dcterms:modified>
</cp:coreProperties>
</file>